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7" r:id="rId4"/>
    <p:sldId id="271" r:id="rId5"/>
    <p:sldId id="258" r:id="rId6"/>
    <p:sldId id="272" r:id="rId7"/>
    <p:sldId id="259" r:id="rId8"/>
    <p:sldId id="260" r:id="rId9"/>
    <p:sldId id="261" r:id="rId10"/>
    <p:sldId id="262" r:id="rId11"/>
    <p:sldId id="269" r:id="rId12"/>
    <p:sldId id="270" r:id="rId13"/>
    <p:sldId id="263" r:id="rId14"/>
    <p:sldId id="264" r:id="rId15"/>
    <p:sldId id="265" r:id="rId16"/>
  </p:sldIdLst>
  <p:sldSz cx="12192000" cy="6858000"/>
  <p:notesSz cx="6858000" cy="9144000"/>
  <p:embeddedFontLst>
    <p:embeddedFont>
      <p:font typeface="Inter" panose="02000503000000020004" pitchFamily="2" charset="0"/>
      <p:regular r:id="rId18"/>
      <p:bold r:id="rId19"/>
      <p:italic r:id="rId20"/>
      <p:boldItalic r:id="rId21"/>
    </p:embeddedFont>
    <p:embeddedFont>
      <p:font typeface="Inter Light" panose="02000503000000020004" pitchFamily="2" charset="0"/>
      <p:regular r:id="rId22"/>
      <p:bold r:id="rId23"/>
      <p:italic r:id="rId24"/>
      <p:boldItalic r:id="rId25"/>
    </p:embeddedFont>
    <p:embeddedFont>
      <p:font typeface="Teko" pitchFamily="2" charset="0"/>
      <p:regular r:id="rId26"/>
      <p:bold r:id="rId27"/>
    </p:embeddedFont>
    <p:embeddedFont>
      <p:font typeface="Teko SemiBold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C624D7-DAA9-F708-48C8-792825332517}" v="259" dt="2025-12-07T20:49:37.879"/>
    <p1510:client id="{ED96762F-3CCE-8A69-5C21-B77E022A56DB}" v="8" dt="2025-12-07T22:13:22.768"/>
  </p1510:revLst>
</p1510:revInfo>
</file>

<file path=ppt/tableStyles.xml><?xml version="1.0" encoding="utf-8"?>
<a:tblStyleLst xmlns:a="http://schemas.openxmlformats.org/drawingml/2006/main" def="{4862CD58-DEDD-4B71-A115-88643F7E7A67}">
  <a:tblStyle styleId="{4862CD58-DEDD-4B71-A115-88643F7E7A6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712"/>
  </p:normalViewPr>
  <p:slideViewPr>
    <p:cSldViewPr snapToGrid="0">
      <p:cViewPr varScale="1">
        <p:scale>
          <a:sx n="105" d="100"/>
          <a:sy n="105" d="100"/>
        </p:scale>
        <p:origin x="5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2F23819-58B8-7C1D-9904-E2DB8B61C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E086B0DB-5704-FBA3-A3A5-F20D307FB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1E6A7630-9ED2-C333-1E1C-E33AA1D938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32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129D590-3C33-2E89-BB62-0F4837A2D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E26B18FA-57A4-D449-7D32-C6123DAFC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4E1A8B49-6E69-4818-1C09-9BFC1E6A0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169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3FC622E-F626-AA19-2279-51B1A4B62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5C9E021D-EC80-8C68-FD53-2632D40AD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C2C8091D-2ABD-69B6-1B2F-E651503175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61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87D848F-7B68-5E2B-67EA-50AA420C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3321F016-3F87-579F-4CB9-91E79A8C28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2B906BF7-DAAA-DD08-B20D-3B5D72F7B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65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A500884-913C-54EA-6C31-B1C77B5F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C884430D-1DD0-3642-B58F-94A1153CF4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FCDF53D0-ACFC-9061-31B4-2D2A850D66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430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286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4550" y="4149923"/>
            <a:ext cx="79629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716405" y="940304"/>
            <a:ext cx="8361045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>
                <a:solidFill>
                  <a:srgbClr val="F97316"/>
                </a:solidFill>
              </a:rPr>
              <a:t>The UPIKE Turnaround: A Data-Driven Approach to Roster Optimization</a:t>
            </a:r>
            <a:endParaRPr lang="en-US" sz="4800" b="1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915477" y="3102954"/>
            <a:ext cx="79629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94A3B8"/>
                </a:solidFill>
                <a:latin typeface="Inter Light"/>
                <a:ea typeface="Inter Light"/>
                <a:cs typeface="Inter Light"/>
                <a:sym typeface="Inter Light"/>
              </a:rPr>
              <a:t>Predicting Player Efficiency (PEI) to Drive a 5-Year Strategic Turnaround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2114550" y="4349948"/>
            <a:ext cx="79629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500" b="1">
                <a:solidFill>
                  <a:srgbClr val="CBD5E1"/>
                </a:solidFill>
                <a:latin typeface="Inter"/>
                <a:ea typeface="Inter"/>
                <a:sym typeface="Inter"/>
              </a:rPr>
              <a:t>Magdalena Vicencio</a:t>
            </a:r>
            <a:endParaRPr lang="en-US"/>
          </a:p>
          <a:p>
            <a:pPr>
              <a:lnSpc>
                <a:spcPct val="160000"/>
              </a:lnSpc>
            </a:pPr>
            <a:r>
              <a:rPr lang="en-US" sz="1500" b="1">
                <a:solidFill>
                  <a:srgbClr val="CBD5E1"/>
                </a:solidFill>
                <a:latin typeface="Inter"/>
                <a:ea typeface="Inter"/>
              </a:rPr>
              <a:t>DAT 310</a:t>
            </a:r>
          </a:p>
          <a:p>
            <a:pPr>
              <a:lnSpc>
                <a:spcPct val="160000"/>
              </a:lnSpc>
            </a:pPr>
            <a:r>
              <a:rPr lang="en-US" sz="1500" b="1">
                <a:solidFill>
                  <a:srgbClr val="CBD5E1"/>
                </a:solidFill>
                <a:latin typeface="Inter"/>
                <a:ea typeface="Inter"/>
              </a:rPr>
              <a:t>December 8, 2025</a:t>
            </a:r>
          </a:p>
          <a:p>
            <a:pPr>
              <a:lnSpc>
                <a:spcPct val="160000"/>
              </a:lnSpc>
            </a:pPr>
            <a:r>
              <a:rPr lang="en-US" sz="1500" b="1" err="1">
                <a:solidFill>
                  <a:srgbClr val="CBD5E1"/>
                </a:solidFill>
                <a:latin typeface="Inter"/>
                <a:ea typeface="Inter"/>
              </a:rPr>
              <a:t>Dr.Bang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234940" y="1954220"/>
            <a:ext cx="5500687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THE "WHAT-IF" ENGINE</a:t>
            </a:r>
            <a:endParaRPr dirty="0"/>
          </a:p>
        </p:txBody>
      </p:sp>
      <p:sp>
        <p:nvSpPr>
          <p:cNvPr id="193" name="Google Shape;193;p19"/>
          <p:cNvSpPr txBox="1"/>
          <p:nvPr/>
        </p:nvSpPr>
        <p:spPr>
          <a:xfrm>
            <a:off x="228925" y="2392370"/>
            <a:ext cx="452127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built an interactive Python tool to simulate player development scenarios. This moves us from </a:t>
            </a:r>
            <a:r>
              <a:rPr lang="en-US" sz="1500" b="0" i="1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predicting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value to </a:t>
            </a:r>
            <a:r>
              <a:rPr lang="en-US" sz="1500" b="0" i="1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creating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it.</a:t>
            </a:r>
            <a:endParaRPr dirty="0"/>
          </a:p>
        </p:txBody>
      </p:sp>
      <p:sp>
        <p:nvSpPr>
          <p:cNvPr id="197" name="Google Shape;197;p19"/>
          <p:cNvSpPr txBox="1"/>
          <p:nvPr/>
        </p:nvSpPr>
        <p:spPr>
          <a:xfrm>
            <a:off x="571500" y="628650"/>
            <a:ext cx="1160145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DELIVERABLE 3: SCENARIO SIMULATION</a:t>
            </a:r>
            <a:endParaRPr dirty="0"/>
          </a:p>
        </p:txBody>
      </p:sp>
      <p:sp>
        <p:nvSpPr>
          <p:cNvPr id="198" name="Google Shape;198;p19"/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creen Recording 2025-12-07 at 7.55.21 PM">
            <a:hlinkClick r:id="" action="ppaction://media"/>
            <a:extLst>
              <a:ext uri="{FF2B5EF4-FFF2-40B4-BE49-F238E27FC236}">
                <a16:creationId xmlns:a16="http://schemas.microsoft.com/office/drawing/2014/main" id="{F7BE900E-2566-58F1-2F00-9E474DFC88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4182" y="1789791"/>
            <a:ext cx="7047996" cy="4327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465191B-7182-BF0B-D272-8099EAE61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>
            <a:extLst>
              <a:ext uri="{FF2B5EF4-FFF2-40B4-BE49-F238E27FC236}">
                <a16:creationId xmlns:a16="http://schemas.microsoft.com/office/drawing/2014/main" id="{A280A80E-1732-4118-6251-B240876600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>
            <a:extLst>
              <a:ext uri="{FF2B5EF4-FFF2-40B4-BE49-F238E27FC236}">
                <a16:creationId xmlns:a16="http://schemas.microsoft.com/office/drawing/2014/main" id="{27E8DBB2-527A-7BCC-FEF0-EAA4A1243328}"/>
              </a:ext>
            </a:extLst>
          </p:cNvPr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C5C10FBC-0F3A-B25D-94AE-5887EDDB732C}"/>
              </a:ext>
            </a:extLst>
          </p:cNvPr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2;p19">
            <a:extLst>
              <a:ext uri="{FF2B5EF4-FFF2-40B4-BE49-F238E27FC236}">
                <a16:creationId xmlns:a16="http://schemas.microsoft.com/office/drawing/2014/main" id="{31E687AE-B80D-862B-9B29-AE31674044E1}"/>
              </a:ext>
            </a:extLst>
          </p:cNvPr>
          <p:cNvSpPr txBox="1"/>
          <p:nvPr/>
        </p:nvSpPr>
        <p:spPr>
          <a:xfrm>
            <a:off x="595312" y="960477"/>
            <a:ext cx="550068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97316"/>
                </a:solidFill>
                <a:latin typeface="Teko"/>
                <a:cs typeface="Teko"/>
                <a:sym typeface="Teko"/>
              </a:rPr>
              <a:t>SCENARIO 1: INCREASING THE USG% OF THE 3RD HIGHEST TS%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97316"/>
              </a:solidFill>
              <a:latin typeface="Teko"/>
              <a:cs typeface="Teko"/>
              <a:sym typeface="Tek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97316"/>
              </a:solidFill>
              <a:latin typeface="Teko"/>
              <a:cs typeface="Teko"/>
              <a:sym typeface="Teko"/>
            </a:endParaRPr>
          </a:p>
        </p:txBody>
      </p:sp>
      <p:pic>
        <p:nvPicPr>
          <p:cNvPr id="6" name="Picture 5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B4608E1B-D5BC-56C6-83B5-50C9BABF7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655" y="1495425"/>
            <a:ext cx="5889356" cy="50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2EC311E4-83DE-AFE6-97BB-DE5FC486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>
            <a:extLst>
              <a:ext uri="{FF2B5EF4-FFF2-40B4-BE49-F238E27FC236}">
                <a16:creationId xmlns:a16="http://schemas.microsoft.com/office/drawing/2014/main" id="{C2A32869-EC3E-0290-60A9-0255687532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>
            <a:extLst>
              <a:ext uri="{FF2B5EF4-FFF2-40B4-BE49-F238E27FC236}">
                <a16:creationId xmlns:a16="http://schemas.microsoft.com/office/drawing/2014/main" id="{E81AE449-556B-2C35-EB60-BE01BCD1B74D}"/>
              </a:ext>
            </a:extLst>
          </p:cNvPr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814B9729-E1EE-77F1-427F-C9269069D91B}"/>
              </a:ext>
            </a:extLst>
          </p:cNvPr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92;p19">
            <a:extLst>
              <a:ext uri="{FF2B5EF4-FFF2-40B4-BE49-F238E27FC236}">
                <a16:creationId xmlns:a16="http://schemas.microsoft.com/office/drawing/2014/main" id="{2015ABAF-C8E6-A5F1-351F-CBD354AE15EB}"/>
              </a:ext>
            </a:extLst>
          </p:cNvPr>
          <p:cNvSpPr txBox="1"/>
          <p:nvPr/>
        </p:nvSpPr>
        <p:spPr>
          <a:xfrm>
            <a:off x="571500" y="1010558"/>
            <a:ext cx="71628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200" dirty="0">
                <a:solidFill>
                  <a:srgbClr val="F97316"/>
                </a:solidFill>
                <a:latin typeface="Teko"/>
                <a:cs typeface="Teko"/>
                <a:sym typeface="Teko"/>
              </a:rPr>
              <a:t>SCENARIO 2: DECREASING THE TO FOR THE HIGHEST TS% </a:t>
            </a:r>
            <a:endParaRPr lang="en-US" sz="3200" dirty="0"/>
          </a:p>
        </p:txBody>
      </p:sp>
      <p:pic>
        <p:nvPicPr>
          <p:cNvPr id="5" name="Picture 4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A2F90739-2CAC-123C-167A-F9A6AD6E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15" y="1702361"/>
            <a:ext cx="6314769" cy="47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2516187" y="1666875"/>
            <a:ext cx="67532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Using predicted PEI_40 to construct the mathematically optimal starting 5.</a:t>
            </a:r>
            <a:endParaRPr dirty="0"/>
          </a:p>
        </p:txBody>
      </p:sp>
      <p:sp>
        <p:nvSpPr>
          <p:cNvPr id="208" name="Google Shape;208;p20"/>
          <p:cNvSpPr txBox="1"/>
          <p:nvPr/>
        </p:nvSpPr>
        <p:spPr>
          <a:xfrm>
            <a:off x="571500" y="628650"/>
            <a:ext cx="1160145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DELIVERABLE 4: LINEUP OPTIMIZATION</a:t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screenshot of a table&#10;&#10;AI-generated content may be incorrect.">
            <a:extLst>
              <a:ext uri="{FF2B5EF4-FFF2-40B4-BE49-F238E27FC236}">
                <a16:creationId xmlns:a16="http://schemas.microsoft.com/office/drawing/2014/main" id="{0918ABF5-CCD0-8FC8-86B4-99073B86E4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3" r="14927"/>
          <a:stretch>
            <a:fillRect/>
          </a:stretch>
        </p:blipFill>
        <p:spPr>
          <a:xfrm>
            <a:off x="3164112" y="2178843"/>
            <a:ext cx="5457371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003425"/>
            <a:ext cx="2430660" cy="209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4180" y="3003425"/>
            <a:ext cx="2430660" cy="209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7627" y="3003425"/>
            <a:ext cx="2430660" cy="209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89541" y="3003425"/>
            <a:ext cx="2430660" cy="209713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571500" y="4262363"/>
            <a:ext cx="11049000" cy="381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720759" y="3432869"/>
            <a:ext cx="213214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YEAR 1</a:t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771525" y="3899594"/>
            <a:ext cx="203061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Audit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771525" y="4347269"/>
            <a:ext cx="2030610" cy="42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Calculate PEI_40 for full roster. Identify inefficiencies.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3593440" y="3432869"/>
            <a:ext cx="213214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YEAR 2-3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3644205" y="3899594"/>
            <a:ext cx="203061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Develop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3644205" y="4347269"/>
            <a:ext cx="2030610" cy="42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Use Simulator to set specific training goals (e.g., -1.5 TOV).</a:t>
            </a:r>
            <a:endParaRPr dirty="0"/>
          </a:p>
        </p:txBody>
      </p:sp>
      <p:sp>
        <p:nvSpPr>
          <p:cNvPr id="227" name="Google Shape;227;p21"/>
          <p:cNvSpPr txBox="1"/>
          <p:nvPr/>
        </p:nvSpPr>
        <p:spPr>
          <a:xfrm>
            <a:off x="6466120" y="3432869"/>
            <a:ext cx="213214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YEAR 4-5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6516885" y="3899594"/>
            <a:ext cx="203061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Recruit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6567651" y="4285282"/>
            <a:ext cx="203061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Target </a:t>
            </a:r>
            <a:r>
              <a:rPr lang="en-US" sz="1050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freshman/</a:t>
            </a:r>
            <a:r>
              <a:rPr lang="en-US" sz="105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transfers with high USG% and low TOV based on model weights.</a:t>
            </a:r>
            <a:endParaRPr dirty="0"/>
          </a:p>
        </p:txBody>
      </p:sp>
      <p:sp>
        <p:nvSpPr>
          <p:cNvPr id="230" name="Google Shape;230;p21"/>
          <p:cNvSpPr txBox="1"/>
          <p:nvPr/>
        </p:nvSpPr>
        <p:spPr>
          <a:xfrm>
            <a:off x="9338801" y="3432869"/>
            <a:ext cx="2132141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YEAR 5+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9389566" y="3899594"/>
            <a:ext cx="203061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Dominate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9389566" y="4347269"/>
            <a:ext cx="2030610" cy="42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Top 10 Ranking driven by algorithmic roster construction.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571500" y="657500"/>
            <a:ext cx="116014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THE 5-YEAR STRATEGIC PLAN</a:t>
            </a:r>
            <a:endParaRPr dirty="0"/>
          </a:p>
        </p:txBody>
      </p:sp>
      <p:sp>
        <p:nvSpPr>
          <p:cNvPr id="234" name="Google Shape;234;p21"/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2115502" y="1559421"/>
            <a:ext cx="796099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97316"/>
                </a:solidFill>
                <a:latin typeface="Teko SemiBold"/>
                <a:ea typeface="Teko SemiBold"/>
                <a:cs typeface="Teko SemiBold"/>
                <a:sym typeface="Teko SemiBold"/>
              </a:rPr>
              <a:t>CONCLUSION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2115502" y="4774703"/>
            <a:ext cx="796099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QUESTIONS?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2305050" y="2169021"/>
            <a:ext cx="75819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Data Quality:</a:t>
            </a:r>
            <a:r>
              <a:rPr lang="en-US" sz="18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Cleaned and standardized a robust dataset.</a:t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2305050" y="2725191"/>
            <a:ext cx="75819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Model Accuracy:</a:t>
            </a:r>
            <a:r>
              <a:rPr lang="en-US" sz="18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Achieved 93% accuracy with Ridge Regression.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2305050" y="3281362"/>
            <a:ext cx="75819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Actionable Insight:</a:t>
            </a:r>
            <a:r>
              <a:rPr lang="en-US" sz="18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Identified Turnovers and Usage as key levers.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2305050" y="3837533"/>
            <a:ext cx="75819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Strategic Value:</a:t>
            </a:r>
            <a:r>
              <a:rPr lang="en-US" sz="18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Created a reproducible tool for roster decisions.</a:t>
            </a:r>
            <a:endParaRPr/>
          </a:p>
        </p:txBody>
      </p:sp>
      <p:pic>
        <p:nvPicPr>
          <p:cNvPr id="247" name="Google Shape;247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5050" y="2226171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5050" y="2782341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5050" y="3338512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5050" y="3894683"/>
            <a:ext cx="2000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18" y="548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66346" y="1288489"/>
            <a:ext cx="195594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b="0" i="0" u="none" strike="noStrike" cap="none" dirty="0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THE CHALLENGE</a:t>
            </a:r>
            <a:r>
              <a:rPr lang="en-US" sz="4000" dirty="0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: Evolving the Blueprint </a:t>
            </a:r>
            <a:endParaRPr sz="2400" dirty="0"/>
          </a:p>
        </p:txBody>
      </p:sp>
      <p:sp>
        <p:nvSpPr>
          <p:cNvPr id="105" name="Google Shape;105;p14"/>
          <p:cNvSpPr txBox="1"/>
          <p:nvPr/>
        </p:nvSpPr>
        <p:spPr>
          <a:xfrm>
            <a:off x="366346" y="335573"/>
            <a:ext cx="1160145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THE OBJECTIVE: A 5-YEAR TURNAROUND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366346" y="958117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447CE49B-0496-1E3D-DF30-9A1BBFA56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475" y="1404571"/>
            <a:ext cx="7689182" cy="4871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33BCFD8-C04E-C28D-E240-1F828CC5C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>
            <a:extLst>
              <a:ext uri="{FF2B5EF4-FFF2-40B4-BE49-F238E27FC236}">
                <a16:creationId xmlns:a16="http://schemas.microsoft.com/office/drawing/2014/main" id="{A44F592A-CBA9-22D8-C9B1-0D013B1C13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>
            <a:extLst>
              <a:ext uri="{FF2B5EF4-FFF2-40B4-BE49-F238E27FC236}">
                <a16:creationId xmlns:a16="http://schemas.microsoft.com/office/drawing/2014/main" id="{D17797CB-D4E8-FD24-8A04-69862E27A07A}"/>
              </a:ext>
            </a:extLst>
          </p:cNvPr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DBEC2309-37F6-63A4-0719-314FB97A8A31}"/>
              </a:ext>
            </a:extLst>
          </p:cNvPr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5E4BDD-2DC3-9FB5-6F67-26A941EFE495}"/>
              </a:ext>
            </a:extLst>
          </p:cNvPr>
          <p:cNvGrpSpPr/>
          <p:nvPr/>
        </p:nvGrpSpPr>
        <p:grpSpPr>
          <a:xfrm>
            <a:off x="5485347" y="1815319"/>
            <a:ext cx="5238750" cy="2370918"/>
            <a:chOff x="1222728" y="4529050"/>
            <a:chExt cx="5238750" cy="1920031"/>
          </a:xfrm>
        </p:grpSpPr>
        <p:pic>
          <p:nvPicPr>
            <p:cNvPr id="6" name="Google Shape;96;p14" descr="image.png">
              <a:extLst>
                <a:ext uri="{FF2B5EF4-FFF2-40B4-BE49-F238E27FC236}">
                  <a16:creationId xmlns:a16="http://schemas.microsoft.com/office/drawing/2014/main" id="{64A2123C-EBB5-9369-A86B-6634F370D7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22728" y="4529050"/>
              <a:ext cx="5238750" cy="1920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02;p14">
              <a:extLst>
                <a:ext uri="{FF2B5EF4-FFF2-40B4-BE49-F238E27FC236}">
                  <a16:creationId xmlns:a16="http://schemas.microsoft.com/office/drawing/2014/main" id="{76726198-291E-A545-F017-68A223BDCD65}"/>
                </a:ext>
              </a:extLst>
            </p:cNvPr>
            <p:cNvSpPr txBox="1"/>
            <p:nvPr/>
          </p:nvSpPr>
          <p:spPr>
            <a:xfrm>
              <a:off x="2421504" y="4643097"/>
              <a:ext cx="2841198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 i="0" u="none" strike="noStrike" cap="none" dirty="0">
                  <a:solidFill>
                    <a:srgbClr val="F97316"/>
                  </a:solidFill>
                  <a:latin typeface="Teko"/>
                  <a:ea typeface="Teko"/>
                  <a:cs typeface="Teko"/>
                  <a:sym typeface="Teko"/>
                </a:rPr>
                <a:t>PEI_40</a:t>
              </a:r>
              <a:endParaRPr dirty="0"/>
            </a:p>
          </p:txBody>
        </p:sp>
        <p:sp>
          <p:nvSpPr>
            <p:cNvPr id="8" name="Google Shape;103;p14">
              <a:extLst>
                <a:ext uri="{FF2B5EF4-FFF2-40B4-BE49-F238E27FC236}">
                  <a16:creationId xmlns:a16="http://schemas.microsoft.com/office/drawing/2014/main" id="{BE1B97E4-5A53-6D1A-38DD-9AB26C23D232}"/>
                </a:ext>
              </a:extLst>
            </p:cNvPr>
            <p:cNvSpPr txBox="1"/>
            <p:nvPr/>
          </p:nvSpPr>
          <p:spPr>
            <a:xfrm>
              <a:off x="2456039" y="5336823"/>
              <a:ext cx="2343150" cy="365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8FAFC"/>
                  </a:solidFill>
                  <a:latin typeface="Inter"/>
                  <a:ea typeface="Inter"/>
                  <a:cs typeface="Inter"/>
                  <a:sym typeface="Inter"/>
                </a:rPr>
                <a:t>The North Star Metric</a:t>
              </a:r>
              <a:endParaRPr/>
            </a:p>
          </p:txBody>
        </p:sp>
        <p:sp>
          <p:nvSpPr>
            <p:cNvPr id="9" name="Google Shape;104;p14">
              <a:extLst>
                <a:ext uri="{FF2B5EF4-FFF2-40B4-BE49-F238E27FC236}">
                  <a16:creationId xmlns:a16="http://schemas.microsoft.com/office/drawing/2014/main" id="{291A2123-9B3A-37DE-D566-93F1E3280DAD}"/>
                </a:ext>
              </a:extLst>
            </p:cNvPr>
            <p:cNvSpPr txBox="1"/>
            <p:nvPr/>
          </p:nvSpPr>
          <p:spPr>
            <a:xfrm>
              <a:off x="1613253" y="5698611"/>
              <a:ext cx="4457700" cy="487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CBD5E1"/>
                  </a:solidFill>
                  <a:latin typeface="Inter"/>
                  <a:ea typeface="Inter"/>
                  <a:cs typeface="Inter"/>
                  <a:sym typeface="Inter"/>
                </a:rPr>
                <a:t>Player Efficiency Index per 40 Minutes combines shooting, rebounding, and ball security into a single value.</a:t>
              </a:r>
              <a:endParaRPr/>
            </a:p>
          </p:txBody>
        </p:sp>
      </p:grpSp>
      <p:sp>
        <p:nvSpPr>
          <p:cNvPr id="10" name="Google Shape;100;p14">
            <a:extLst>
              <a:ext uri="{FF2B5EF4-FFF2-40B4-BE49-F238E27FC236}">
                <a16:creationId xmlns:a16="http://schemas.microsoft.com/office/drawing/2014/main" id="{1700DFCB-9C39-0A7B-5478-F80BA02417E9}"/>
              </a:ext>
            </a:extLst>
          </p:cNvPr>
          <p:cNvSpPr txBox="1"/>
          <p:nvPr/>
        </p:nvSpPr>
        <p:spPr>
          <a:xfrm>
            <a:off x="571500" y="1762381"/>
            <a:ext cx="27461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0" i="0" u="none" strike="noStrike" cap="none" dirty="0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THE GOAL</a:t>
            </a:r>
            <a:r>
              <a:rPr lang="en-US" sz="2400" dirty="0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: From Analysis To Action</a:t>
            </a:r>
            <a:endParaRPr dirty="0"/>
          </a:p>
        </p:txBody>
      </p:sp>
      <p:sp>
        <p:nvSpPr>
          <p:cNvPr id="11" name="Google Shape;101;p14">
            <a:extLst>
              <a:ext uri="{FF2B5EF4-FFF2-40B4-BE49-F238E27FC236}">
                <a16:creationId xmlns:a16="http://schemas.microsoft.com/office/drawing/2014/main" id="{EA512950-F370-733C-2C12-7A79E43AB5FC}"/>
              </a:ext>
            </a:extLst>
          </p:cNvPr>
          <p:cNvSpPr txBox="1"/>
          <p:nvPr/>
        </p:nvSpPr>
        <p:spPr>
          <a:xfrm>
            <a:off x="475852" y="2719895"/>
            <a:ext cx="3353506" cy="198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500" b="0" i="0" u="none" strike="noStrike" cap="none" dirty="0">
                <a:solidFill>
                  <a:srgbClr val="CBD5E1"/>
                </a:solidFill>
                <a:ea typeface="Inter"/>
                <a:sym typeface="Inter"/>
              </a:rPr>
              <a:t>To </a:t>
            </a:r>
            <a:r>
              <a:rPr lang="en-US" sz="1500" dirty="0">
                <a:solidFill>
                  <a:srgbClr val="CBD5E1"/>
                </a:solidFill>
                <a:ea typeface="Inter"/>
                <a:sym typeface="Inter"/>
              </a:rPr>
              <a:t>move beyond simple statistics and </a:t>
            </a:r>
            <a:r>
              <a:rPr lang="en-US" sz="1500" b="0" i="0" u="none" strike="noStrike" cap="none" dirty="0">
                <a:solidFill>
                  <a:srgbClr val="CBD5E1"/>
                </a:solidFill>
                <a:ea typeface="Inter"/>
                <a:sym typeface="Inter"/>
              </a:rPr>
              <a:t>implement a </a:t>
            </a:r>
            <a:r>
              <a:rPr lang="en-US" sz="1500" dirty="0">
                <a:solidFill>
                  <a:srgbClr val="CBD5E1"/>
                </a:solidFill>
                <a:ea typeface="Inter"/>
                <a:sym typeface="Inter"/>
              </a:rPr>
              <a:t>rigorous, data-driven "Moneyball" </a:t>
            </a:r>
            <a:r>
              <a:rPr lang="en-US" sz="1500" b="0" i="0" u="none" strike="noStrike" cap="none" dirty="0">
                <a:solidFill>
                  <a:srgbClr val="CBD5E1"/>
                </a:solidFill>
                <a:ea typeface="Inter"/>
                <a:sym typeface="Inter"/>
              </a:rPr>
              <a:t>strategy that leverages </a:t>
            </a:r>
            <a:r>
              <a:rPr lang="en-US" sz="1500" dirty="0">
                <a:solidFill>
                  <a:srgbClr val="CBD5E1"/>
                </a:solidFill>
                <a:ea typeface="Inter"/>
                <a:sym typeface="Inter"/>
              </a:rPr>
              <a:t>predictive modeling and high-impact scenario planning </a:t>
            </a:r>
            <a:r>
              <a:rPr lang="en-US" sz="1500" b="0" i="0" u="none" strike="noStrike" cap="none" dirty="0">
                <a:solidFill>
                  <a:srgbClr val="CBD5E1"/>
                </a:solidFill>
                <a:ea typeface="Inter"/>
                <a:sym typeface="Inter"/>
              </a:rPr>
              <a:t>to </a:t>
            </a:r>
            <a:r>
              <a:rPr lang="en-US" sz="1500" dirty="0">
                <a:solidFill>
                  <a:srgbClr val="CBD5E1"/>
                </a:solidFill>
                <a:ea typeface="Inter"/>
                <a:sym typeface="Inter"/>
              </a:rPr>
              <a:t>deliver </a:t>
            </a:r>
            <a:r>
              <a:rPr lang="en-US" sz="1500" b="1" dirty="0">
                <a:solidFill>
                  <a:srgbClr val="CBD5E1"/>
                </a:solidFill>
                <a:ea typeface="Inter"/>
                <a:sym typeface="Inter"/>
              </a:rPr>
              <a:t>actionable steps</a:t>
            </a:r>
            <a:r>
              <a:rPr lang="en-US" sz="1500" dirty="0">
                <a:solidFill>
                  <a:srgbClr val="CBD5E1"/>
                </a:solidFill>
                <a:ea typeface="Inter"/>
                <a:sym typeface="Inter"/>
              </a:rPr>
              <a:t> </a:t>
            </a:r>
            <a:r>
              <a:rPr lang="en-US" sz="1500" b="0" i="0" u="none" strike="noStrike" cap="none" dirty="0">
                <a:solidFill>
                  <a:srgbClr val="CBD5E1"/>
                </a:solidFill>
                <a:ea typeface="Inter"/>
                <a:sym typeface="Inter"/>
              </a:rPr>
              <a:t>for </a:t>
            </a:r>
            <a:r>
              <a:rPr lang="en-US" sz="1500" dirty="0">
                <a:solidFill>
                  <a:srgbClr val="CBD5E1"/>
                </a:solidFill>
                <a:ea typeface="Inter"/>
                <a:sym typeface="Inter"/>
              </a:rPr>
              <a:t>the UPIKE program's strategic turnaround</a:t>
            </a:r>
            <a:r>
              <a:rPr lang="en-US" sz="1500" b="0" i="0" u="none" strike="noStrike" cap="none" dirty="0">
                <a:solidFill>
                  <a:srgbClr val="CBD5E1"/>
                </a:solidFill>
                <a:ea typeface="Inter"/>
                <a:sym typeface="Inter"/>
              </a:rPr>
              <a:t>.</a:t>
            </a:r>
            <a:endParaRPr lang="en-US" dirty="0">
              <a:sym typeface="Inter"/>
            </a:endParaRPr>
          </a:p>
          <a:p>
            <a:pPr marL="0" marR="0" lvl="0" indent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CBD5E1"/>
              </a:solidFill>
              <a:latin typeface="Inter"/>
              <a:ea typeface="Inter"/>
            </a:endParaRPr>
          </a:p>
        </p:txBody>
      </p:sp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C4054EF-5FC4-A691-A1AF-0BC715F71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4525006"/>
            <a:ext cx="6908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74B902A-1DC1-96D4-0CF5-F181A8625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>
            <a:extLst>
              <a:ext uri="{FF2B5EF4-FFF2-40B4-BE49-F238E27FC236}">
                <a16:creationId xmlns:a16="http://schemas.microsoft.com/office/drawing/2014/main" id="{5E606E47-3495-AC00-BACC-BE67CB0A7B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>
            <a:extLst>
              <a:ext uri="{FF2B5EF4-FFF2-40B4-BE49-F238E27FC236}">
                <a16:creationId xmlns:a16="http://schemas.microsoft.com/office/drawing/2014/main" id="{EE341C6C-1C31-CED3-88C4-0F25C7200205}"/>
              </a:ext>
            </a:extLst>
          </p:cNvPr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177B8DD1-72F9-9EEE-0392-D4D75269B141}"/>
              </a:ext>
            </a:extLst>
          </p:cNvPr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CE4A513E-5327-DDE9-70F6-C2526C7BA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85" y="811248"/>
            <a:ext cx="9211270" cy="523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5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95525"/>
            <a:ext cx="3492549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295525"/>
            <a:ext cx="3492549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295525"/>
            <a:ext cx="3492549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517600" y="3343275"/>
            <a:ext cx="16002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1. PREPARATION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866775" y="3924300"/>
            <a:ext cx="290199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Filtered dataset to players with less than 100 minutes to remove statistical noise. Cleaned missing values and standardized feature scales.</a:t>
            </a:r>
            <a:endParaRPr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5435917" y="3343275"/>
            <a:ext cx="132016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2. SELECTION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4645074" y="3924300"/>
            <a:ext cx="290199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Used Correlation Analysis to identify the "Elite 8" drivers of efficiency, prioritizing rate stats (eFG%) over volume stats.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9234219" y="3343275"/>
            <a:ext cx="12801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3. MODELING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8423374" y="3924300"/>
            <a:ext cx="290199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Implemented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Ridge Regression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within a leak-proof Pipeline to handle multicollinearity and prevent overfitting.</a:t>
            </a:r>
            <a:endParaRPr/>
          </a:p>
        </p:txBody>
      </p:sp>
      <p:pic>
        <p:nvPicPr>
          <p:cNvPr id="122" name="Google Shape;122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9100" y="26384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400" y="26384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17124" y="2638425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571500" y="628650"/>
            <a:ext cx="1160145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DATA SCIENCE METHODOLOGY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7669FAD-1574-0F68-651A-E26A8E67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>
            <a:extLst>
              <a:ext uri="{FF2B5EF4-FFF2-40B4-BE49-F238E27FC236}">
                <a16:creationId xmlns:a16="http://schemas.microsoft.com/office/drawing/2014/main" id="{9BD707D5-F4BA-38C0-AFA0-57766D7C3B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>
            <a:extLst>
              <a:ext uri="{FF2B5EF4-FFF2-40B4-BE49-F238E27FC236}">
                <a16:creationId xmlns:a16="http://schemas.microsoft.com/office/drawing/2014/main" id="{52D5CB02-F750-6FC5-2B40-C5D1DEA383DD}"/>
              </a:ext>
            </a:extLst>
          </p:cNvPr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3801F8A7-7FE1-AFE7-382B-8691F596A0B9}"/>
              </a:ext>
            </a:extLst>
          </p:cNvPr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44;p16">
            <a:extLst>
              <a:ext uri="{FF2B5EF4-FFF2-40B4-BE49-F238E27FC236}">
                <a16:creationId xmlns:a16="http://schemas.microsoft.com/office/drawing/2014/main" id="{738F70CA-1ED2-1DDE-88FB-D4B7F3FD401F}"/>
              </a:ext>
            </a:extLst>
          </p:cNvPr>
          <p:cNvSpPr txBox="1"/>
          <p:nvPr/>
        </p:nvSpPr>
        <p:spPr>
          <a:xfrm>
            <a:off x="571500" y="628650"/>
            <a:ext cx="116014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FEATURE SELECTION</a:t>
            </a:r>
            <a:r>
              <a:rPr lang="en-US" sz="4200" dirty="0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: FORMULAS </a:t>
            </a:r>
            <a:endParaRPr dirty="0"/>
          </a:p>
        </p:txBody>
      </p:sp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F11B4C8-6D67-3F43-F38D-F869F77B50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605"/>
          <a:stretch>
            <a:fillRect/>
          </a:stretch>
        </p:blipFill>
        <p:spPr>
          <a:xfrm>
            <a:off x="974643" y="1846480"/>
            <a:ext cx="4437069" cy="404813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253136-DA0D-D7A1-BAC0-80550487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749" y="1846480"/>
            <a:ext cx="4767608" cy="404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895475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571500" y="1895475"/>
            <a:ext cx="5500687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WHY THESE 8 FEATURES?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57250" y="2476500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analyzed 40 potential metrics.</a:t>
            </a:r>
            <a:endParaRPr dirty="0"/>
          </a:p>
        </p:txBody>
      </p:sp>
      <p:sp>
        <p:nvSpPr>
          <p:cNvPr id="137" name="Google Shape;137;p16"/>
          <p:cNvSpPr txBox="1"/>
          <p:nvPr/>
        </p:nvSpPr>
        <p:spPr>
          <a:xfrm>
            <a:off x="857250" y="29718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eFG% (0.71)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TS% (0.69)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showed the strongest positive correlation with PEI_40.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857250" y="37719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explicitly included 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Turnover Rate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as a negative volume metric to penalize inefficient play.</a:t>
            </a:r>
            <a:endParaRPr dirty="0"/>
          </a:p>
        </p:txBody>
      </p:sp>
      <p:sp>
        <p:nvSpPr>
          <p:cNvPr id="139" name="Google Shape;139;p16"/>
          <p:cNvSpPr txBox="1"/>
          <p:nvPr/>
        </p:nvSpPr>
        <p:spPr>
          <a:xfrm>
            <a:off x="857250" y="45720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heatmap reveals strong clusters around shooting efficiency and usage, guiding our model inputs.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571500" y="2476500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571500" y="2971800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571500" y="3771900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571500" y="4572000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571500" y="628650"/>
            <a:ext cx="1160145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FEATURE SELECTION: THE CORRELATION MATRIX</a:t>
            </a:r>
            <a:endParaRPr dirty="0"/>
          </a:p>
        </p:txBody>
      </p:sp>
      <p:sp>
        <p:nvSpPr>
          <p:cNvPr id="145" name="Google Shape;145;p16"/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chart with red and blue squares&#10;&#10;AI-generated content may be incorrect.">
            <a:extLst>
              <a:ext uri="{FF2B5EF4-FFF2-40B4-BE49-F238E27FC236}">
                <a16:creationId xmlns:a16="http://schemas.microsoft.com/office/drawing/2014/main" id="{8BBA9F86-BCE3-599A-2B63-52DAD454A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758" y="1893794"/>
            <a:ext cx="5373220" cy="3849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571500" y="5836123"/>
            <a:ext cx="52387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Tight clustering along the diagonal indicates high accuracy.</a:t>
            </a:r>
            <a:endParaRPr dirty="0"/>
          </a:p>
        </p:txBody>
      </p:sp>
      <p:sp>
        <p:nvSpPr>
          <p:cNvPr id="156" name="Google Shape;156;p17"/>
          <p:cNvSpPr txBox="1"/>
          <p:nvPr/>
        </p:nvSpPr>
        <p:spPr>
          <a:xfrm>
            <a:off x="7633489" y="2167509"/>
            <a:ext cx="260169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R-SQUARED SCORE</a:t>
            </a:r>
            <a:endParaRPr sz="1800" dirty="0"/>
          </a:p>
        </p:txBody>
      </p:sp>
      <p:sp>
        <p:nvSpPr>
          <p:cNvPr id="157" name="Google Shape;157;p17"/>
          <p:cNvSpPr txBox="1"/>
          <p:nvPr/>
        </p:nvSpPr>
        <p:spPr>
          <a:xfrm>
            <a:off x="6667500" y="29432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Our Ridge Regression model explains 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93.3%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of the variance in player efficiency.</a:t>
            </a:r>
            <a:endParaRPr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6667500" y="37433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Leak-Proof Pipeline: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Scaling was applied </a:t>
            </a:r>
            <a:r>
              <a:rPr lang="en-US" sz="1500" b="0" i="1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inside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the cross-validation loop to ensure no data leakage.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6667500" y="5531323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Residual Analysis: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Errors are randomly distributed (MSE = 3.99), confirming the model is unbiased.</a:t>
            </a:r>
            <a:endParaRPr dirty="0"/>
          </a:p>
        </p:txBody>
      </p:sp>
      <p:sp>
        <p:nvSpPr>
          <p:cNvPr id="160" name="Google Shape;160;p17"/>
          <p:cNvSpPr txBox="1"/>
          <p:nvPr/>
        </p:nvSpPr>
        <p:spPr>
          <a:xfrm>
            <a:off x="6381750" y="2943225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6381750" y="3743325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6228678" y="5609955"/>
            <a:ext cx="438822" cy="383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 dirty="0"/>
          </a:p>
        </p:txBody>
      </p:sp>
      <p:sp>
        <p:nvSpPr>
          <p:cNvPr id="163" name="Google Shape;163;p17"/>
          <p:cNvSpPr txBox="1"/>
          <p:nvPr/>
        </p:nvSpPr>
        <p:spPr>
          <a:xfrm>
            <a:off x="571500" y="628650"/>
            <a:ext cx="1160145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MODEL PERFORMANCE &amp; VALIDATION</a:t>
            </a:r>
            <a:endParaRPr dirty="0"/>
          </a:p>
        </p:txBody>
      </p:sp>
      <p:sp>
        <p:nvSpPr>
          <p:cNvPr id="164" name="Google Shape;164;p17"/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graph with blue dots&#10;&#10;AI-generated content may be incorrect.">
            <a:extLst>
              <a:ext uri="{FF2B5EF4-FFF2-40B4-BE49-F238E27FC236}">
                <a16:creationId xmlns:a16="http://schemas.microsoft.com/office/drawing/2014/main" id="{1FE37D69-8764-B754-539B-143919BF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37" y="1536578"/>
            <a:ext cx="4477664" cy="4265165"/>
          </a:xfrm>
          <a:prstGeom prst="rect">
            <a:avLst/>
          </a:prstGeom>
        </p:spPr>
      </p:pic>
      <p:pic>
        <p:nvPicPr>
          <p:cNvPr id="6" name="Picture 5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DCA584BC-A63B-8F44-6489-734994E6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89" y="4614670"/>
            <a:ext cx="4972496" cy="7335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>
            <a:off x="0" y="0"/>
            <a:ext cx="12192000" cy="5715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6381750" y="1895475"/>
            <a:ext cx="5500687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97316"/>
                </a:solidFill>
                <a:latin typeface="Teko"/>
                <a:ea typeface="Teko"/>
                <a:cs typeface="Teko"/>
                <a:sym typeface="Teko"/>
              </a:rPr>
              <a:t>THE "MONEYBALL" DISCOVERIES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6667500" y="24765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22C55E"/>
                </a:solidFill>
                <a:latin typeface="Inter"/>
                <a:ea typeface="Inter"/>
                <a:cs typeface="Inter"/>
                <a:sym typeface="Inter"/>
              </a:rPr>
              <a:t>USG% (+4.39):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The single biggest driver. We need players who demand the ball </a:t>
            </a:r>
            <a:r>
              <a:rPr lang="en-US" sz="1500" b="0" i="1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and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produce.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6667500" y="3276600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22C55E"/>
                </a:solidFill>
                <a:latin typeface="Inter"/>
                <a:ea typeface="Inter"/>
                <a:cs typeface="Inter"/>
                <a:sym typeface="Inter"/>
              </a:rPr>
              <a:t>Rebounding (+3.09):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Board work is undervalued. High rebounders contr</a:t>
            </a:r>
            <a:r>
              <a:rPr lang="en-US" sz="1500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ibute to the 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PEI.</a:t>
            </a:r>
            <a:endParaRPr dirty="0"/>
          </a:p>
        </p:txBody>
      </p:sp>
      <p:sp>
        <p:nvSpPr>
          <p:cNvPr id="176" name="Google Shape;176;p18"/>
          <p:cNvSpPr txBox="1"/>
          <p:nvPr/>
        </p:nvSpPr>
        <p:spPr>
          <a:xfrm>
            <a:off x="6667500" y="40767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EF4444"/>
                </a:solidFill>
                <a:latin typeface="Inter"/>
                <a:ea typeface="Inter"/>
                <a:cs typeface="Inter"/>
                <a:sym typeface="Inter"/>
              </a:rPr>
              <a:t>Turnovers (-2.76):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The silent killer. High turnovers negate high scoring.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6667500" y="4876800"/>
            <a:ext cx="4953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EF4444"/>
                </a:solidFill>
                <a:latin typeface="Inter"/>
                <a:ea typeface="Inter"/>
                <a:cs typeface="Inter"/>
                <a:sym typeface="Inter"/>
              </a:rPr>
              <a:t>PTS_AVG (-0.90):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Confirming what the NBA knew. Pure volume scoring has a </a:t>
            </a:r>
            <a:r>
              <a:rPr lang="en-US" sz="1500" b="0" i="1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negative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weight when efficiency is accounted for.</a:t>
            </a:r>
            <a:endParaRPr dirty="0"/>
          </a:p>
        </p:txBody>
      </p:sp>
      <p:sp>
        <p:nvSpPr>
          <p:cNvPr id="178" name="Google Shape;178;p18"/>
          <p:cNvSpPr txBox="1"/>
          <p:nvPr/>
        </p:nvSpPr>
        <p:spPr>
          <a:xfrm>
            <a:off x="6381750" y="2476500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6381750" y="3276600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6381750" y="4076700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6381750" y="4876800"/>
            <a:ext cx="1333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97316"/>
                </a:solidFill>
                <a:latin typeface="Inter"/>
                <a:ea typeface="Inter"/>
                <a:cs typeface="Inter"/>
                <a:sym typeface="Inter"/>
              </a:rPr>
              <a:t>&gt;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571500" y="628650"/>
            <a:ext cx="11601450" cy="79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F8FAFC"/>
                </a:solidFill>
                <a:latin typeface="Teko"/>
                <a:ea typeface="Teko"/>
                <a:cs typeface="Teko"/>
                <a:sym typeface="Teko"/>
              </a:rPr>
              <a:t>KEY INSIGHT: WHAT DRIVES VALUE?</a:t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571500" y="149542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aph showing a number of green squares&#10;&#10;AI-generated content may be incorrect.">
            <a:extLst>
              <a:ext uri="{FF2B5EF4-FFF2-40B4-BE49-F238E27FC236}">
                <a16:creationId xmlns:a16="http://schemas.microsoft.com/office/drawing/2014/main" id="{B0E13860-B603-8B0D-F5B1-386625B0E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0" y="2071687"/>
            <a:ext cx="6066230" cy="27717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607</Words>
  <Application>Microsoft Macintosh PowerPoint</Application>
  <PresentationFormat>Widescreen</PresentationFormat>
  <Paragraphs>76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Inter</vt:lpstr>
      <vt:lpstr>Arial</vt:lpstr>
      <vt:lpstr>Calibri</vt:lpstr>
      <vt:lpstr>Teko</vt:lpstr>
      <vt:lpstr>Inter Light</vt:lpstr>
      <vt:lpstr>Teko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Magdalena Vicencio</cp:lastModifiedBy>
  <cp:revision>12</cp:revision>
  <cp:lastPrinted>2025-12-08T03:45:54Z</cp:lastPrinted>
  <dcterms:modified xsi:type="dcterms:W3CDTF">2026-02-21T00:39:47Z</dcterms:modified>
</cp:coreProperties>
</file>